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46" r:id="rId2"/>
    <p:sldId id="347" r:id="rId3"/>
    <p:sldId id="430" r:id="rId4"/>
    <p:sldId id="431" r:id="rId5"/>
    <p:sldId id="432" r:id="rId6"/>
    <p:sldId id="433" r:id="rId7"/>
    <p:sldId id="434" r:id="rId8"/>
    <p:sldId id="438" r:id="rId9"/>
    <p:sldId id="437" r:id="rId10"/>
    <p:sldId id="439" r:id="rId11"/>
    <p:sldId id="435" r:id="rId12"/>
    <p:sldId id="423" r:id="rId13"/>
    <p:sldId id="424" r:id="rId14"/>
    <p:sldId id="441" r:id="rId15"/>
    <p:sldId id="440" r:id="rId16"/>
    <p:sldId id="425" r:id="rId17"/>
    <p:sldId id="442" r:id="rId18"/>
    <p:sldId id="426" r:id="rId19"/>
    <p:sldId id="443" r:id="rId20"/>
    <p:sldId id="427" r:id="rId21"/>
    <p:sldId id="444" r:id="rId22"/>
    <p:sldId id="428" r:id="rId23"/>
    <p:sldId id="429" r:id="rId24"/>
    <p:sldId id="445" r:id="rId25"/>
    <p:sldId id="446" r:id="rId26"/>
    <p:sldId id="447" r:id="rId27"/>
    <p:sldId id="448" r:id="rId28"/>
    <p:sldId id="449" r:id="rId29"/>
    <p:sldId id="450" r:id="rId30"/>
    <p:sldId id="42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4"/>
    <p:restoredTop sz="94682"/>
  </p:normalViewPr>
  <p:slideViewPr>
    <p:cSldViewPr snapToGrid="0" snapToObjects="1">
      <p:cViewPr varScale="1">
        <p:scale>
          <a:sx n="142" d="100"/>
          <a:sy n="142" d="100"/>
        </p:scale>
        <p:origin x="4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7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3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04-May-18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11: </a:t>
            </a:r>
            <a:r>
              <a:rPr lang="en-US" dirty="0" err="1" smtClean="0"/>
              <a:t>SQLi</a:t>
            </a:r>
            <a:r>
              <a:rPr lang="en-US" dirty="0" smtClean="0"/>
              <a:t> and Passwords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info to steal?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1" y="1825624"/>
            <a:ext cx="11847154" cy="4902223"/>
          </a:xfrm>
        </p:spPr>
        <p:txBody>
          <a:bodyPr/>
          <a:lstStyle/>
          <a:p>
            <a:r>
              <a:rPr lang="en-US" dirty="0" smtClean="0"/>
              <a:t>Any sensitive data… but most commons are:</a:t>
            </a:r>
          </a:p>
          <a:p>
            <a:r>
              <a:rPr lang="en-US" dirty="0" smtClean="0"/>
              <a:t>1) Credit Card Numbers</a:t>
            </a:r>
          </a:p>
          <a:p>
            <a:r>
              <a:rPr lang="en-US" dirty="0" smtClean="0"/>
              <a:t>2) Passwords</a:t>
            </a:r>
          </a:p>
          <a:p>
            <a:pPr lvl="1"/>
            <a:r>
              <a:rPr lang="en-US" dirty="0" smtClean="0"/>
              <a:t>Hacker can then login an impersonate a specific user</a:t>
            </a:r>
          </a:p>
          <a:p>
            <a:pPr lvl="1"/>
            <a:r>
              <a:rPr lang="en-US" dirty="0" smtClean="0"/>
              <a:t>People often re-use the same password for different web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9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" y="1604644"/>
            <a:ext cx="5394960" cy="478853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Needed to verify identity of a user</a:t>
            </a:r>
          </a:p>
          <a:p>
            <a:r>
              <a:rPr lang="en-US" dirty="0" smtClean="0"/>
              <a:t>Not too short nor simple, otherwise too easy to crack with brute-force</a:t>
            </a:r>
          </a:p>
          <a:p>
            <a:r>
              <a:rPr lang="en-US" i="1" dirty="0" smtClean="0"/>
              <a:t>Security</a:t>
            </a:r>
            <a:r>
              <a:rPr lang="en-US" dirty="0" smtClean="0"/>
              <a:t> vs </a:t>
            </a:r>
            <a:r>
              <a:rPr lang="en-US" i="1" dirty="0" smtClean="0"/>
              <a:t>Usability: </a:t>
            </a:r>
            <a:r>
              <a:rPr lang="en-US" dirty="0" smtClean="0"/>
              <a:t>hard to get a good balance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ideally would have different passwords for each different site, and change them often, </a:t>
            </a:r>
            <a:r>
              <a:rPr lang="en-US" dirty="0" err="1" smtClean="0"/>
              <a:t>eg</a:t>
            </a:r>
            <a:r>
              <a:rPr lang="en-US" dirty="0" smtClean="0"/>
              <a:t> every week… but who the heck is going to do that???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907" y="726740"/>
            <a:ext cx="6361793" cy="44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11750040" cy="457517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When creating new user, need to save password somewhere, usually a database</a:t>
            </a:r>
          </a:p>
          <a:p>
            <a:r>
              <a:rPr lang="en-US" b="1" dirty="0" smtClean="0"/>
              <a:t>NEVER SAVE A PASSWORD IN CLEAR TEXT</a:t>
            </a:r>
          </a:p>
          <a:p>
            <a:r>
              <a:rPr lang="en-US" dirty="0" smtClean="0"/>
              <a:t>Passwords need to be </a:t>
            </a:r>
            <a:r>
              <a:rPr lang="en-US" i="1" dirty="0" smtClean="0"/>
              <a:t>hashed</a:t>
            </a:r>
          </a:p>
          <a:p>
            <a:r>
              <a:rPr lang="en-US" dirty="0" smtClean="0"/>
              <a:t>Even if an hacker has full access to database, should </a:t>
            </a:r>
            <a:r>
              <a:rPr lang="en-US" b="1" dirty="0" smtClean="0"/>
              <a:t>NOT</a:t>
            </a:r>
            <a:r>
              <a:rPr lang="en-US" dirty="0" smtClean="0"/>
              <a:t> be able to get the passwords</a:t>
            </a:r>
          </a:p>
          <a:p>
            <a:pPr lvl="1"/>
            <a:r>
              <a:rPr lang="en-US" dirty="0" smtClean="0"/>
              <a:t>Typical case is a successful SQL Injection attack</a:t>
            </a:r>
          </a:p>
          <a:p>
            <a:pPr lvl="1"/>
            <a:r>
              <a:rPr lang="en-US" dirty="0" smtClean="0"/>
              <a:t>But many more cases: </a:t>
            </a:r>
            <a:r>
              <a:rPr lang="en-US" dirty="0" err="1" smtClean="0"/>
              <a:t>eg</a:t>
            </a:r>
            <a:r>
              <a:rPr lang="en-US" dirty="0" smtClean="0"/>
              <a:t> disgruntled employee, recovery from broken thrown away hard-drive, etc.</a:t>
            </a:r>
          </a:p>
          <a:p>
            <a:r>
              <a:rPr lang="en-US" dirty="0" smtClean="0"/>
              <a:t>Besides being able to impersonate a user, hacker can try the same password on other sites (Amazon/Facebook/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" y="563880"/>
            <a:ext cx="5981700" cy="56130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Thousands of examples…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2018, </a:t>
            </a:r>
            <a:r>
              <a:rPr lang="en-US" b="1" dirty="0" smtClean="0"/>
              <a:t>1.3 million </a:t>
            </a:r>
            <a:r>
              <a:rPr lang="en-US" dirty="0" smtClean="0"/>
              <a:t>plain-text passwords leaked from a web jewelry store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 a different topic, look at the “shares” icons, and how such companies can keep track of me visiting that page…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575" y="84233"/>
            <a:ext cx="5373687" cy="67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63" y="365125"/>
            <a:ext cx="6917861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NEVER SAVE A PASSWORD IN </a:t>
            </a:r>
            <a:r>
              <a:rPr lang="en-US" sz="5400" b="1" dirty="0" smtClean="0"/>
              <a:t>CLEAR TEXT!!!</a:t>
            </a:r>
            <a:endParaRPr lang="en-US" sz="5400" dirty="0"/>
          </a:p>
        </p:txBody>
      </p:sp>
      <p:pic>
        <p:nvPicPr>
          <p:cNvPr id="2050" name="Picture 2" descr="http://www.commitstrip.com/wp-content/uploads/2015/03/Strip-Confession-650-finalengli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4" y="0"/>
            <a:ext cx="49585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163" y="2390775"/>
            <a:ext cx="7013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If password is “</a:t>
            </a:r>
            <a:r>
              <a:rPr lang="en-US" sz="3200" i="1" dirty="0" smtClean="0"/>
              <a:t>foo123</a:t>
            </a:r>
            <a:r>
              <a:rPr lang="en-US" sz="3200" dirty="0" smtClean="0"/>
              <a:t>”, then such string should NEVER be saved in the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But how to do authentication then?</a:t>
            </a:r>
            <a:endParaRPr lang="en-U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77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1825624"/>
            <a:ext cx="11772900" cy="4758055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h(x) = y</a:t>
            </a:r>
          </a:p>
          <a:p>
            <a:r>
              <a:rPr lang="en-US" dirty="0" smtClean="0"/>
              <a:t>It is just a mathematical function from </a:t>
            </a:r>
            <a:r>
              <a:rPr lang="en-US" i="1" dirty="0" smtClean="0"/>
              <a:t>x</a:t>
            </a:r>
            <a:r>
              <a:rPr lang="en-US" dirty="0" smtClean="0"/>
              <a:t> to </a:t>
            </a:r>
            <a:r>
              <a:rPr lang="en-US" i="1" dirty="0" smtClean="0"/>
              <a:t>y</a:t>
            </a:r>
          </a:p>
          <a:p>
            <a:pPr lvl="1"/>
            <a:r>
              <a:rPr lang="en-US" dirty="0" smtClean="0"/>
              <a:t>In our case, </a:t>
            </a:r>
            <a:r>
              <a:rPr lang="en-US" i="1" dirty="0" smtClean="0"/>
              <a:t>x </a:t>
            </a:r>
            <a:r>
              <a:rPr lang="en-US" dirty="0" smtClean="0"/>
              <a:t>is the password, and </a:t>
            </a:r>
            <a:r>
              <a:rPr lang="en-US" i="1" dirty="0" smtClean="0"/>
              <a:t>y</a:t>
            </a:r>
            <a:r>
              <a:rPr lang="en-US" dirty="0" smtClean="0"/>
              <a:t> is its hashed value</a:t>
            </a:r>
          </a:p>
          <a:p>
            <a:r>
              <a:rPr lang="en-US" dirty="0" smtClean="0"/>
              <a:t>Deterministic: always same </a:t>
            </a:r>
            <a:r>
              <a:rPr lang="en-US" i="1" dirty="0" smtClean="0"/>
              <a:t>y</a:t>
            </a:r>
            <a:r>
              <a:rPr lang="en-US" dirty="0" smtClean="0"/>
              <a:t> from same input </a:t>
            </a:r>
            <a:r>
              <a:rPr lang="en-US" i="1" dirty="0" smtClean="0"/>
              <a:t>x</a:t>
            </a:r>
            <a:endParaRPr lang="en-US" dirty="0" smtClean="0"/>
          </a:p>
          <a:p>
            <a:r>
              <a:rPr lang="en-US" dirty="0" smtClean="0"/>
              <a:t>Shouldn’t be able to recover </a:t>
            </a:r>
            <a:r>
              <a:rPr lang="en-US" i="1" dirty="0" smtClean="0"/>
              <a:t>x </a:t>
            </a:r>
            <a:r>
              <a:rPr lang="en-US" dirty="0" smtClean="0"/>
              <a:t>from </a:t>
            </a:r>
            <a:r>
              <a:rPr lang="en-US" i="1" dirty="0" smtClean="0"/>
              <a:t>y, </a:t>
            </a:r>
            <a:r>
              <a:rPr lang="en-US" dirty="0" smtClean="0"/>
              <a:t>even if you have full knowledge of how </a:t>
            </a:r>
            <a:r>
              <a:rPr lang="en-US" i="1" dirty="0" smtClean="0"/>
              <a:t>h()</a:t>
            </a:r>
            <a:r>
              <a:rPr lang="en-US" dirty="0" smtClean="0"/>
              <a:t> is implemented</a:t>
            </a:r>
            <a:endParaRPr lang="en-US" dirty="0"/>
          </a:p>
          <a:p>
            <a:r>
              <a:rPr lang="en-US" dirty="0" smtClean="0"/>
              <a:t>Small change </a:t>
            </a:r>
            <a:r>
              <a:rPr lang="en-US" i="1" dirty="0" smtClean="0"/>
              <a:t>x’ </a:t>
            </a:r>
            <a:r>
              <a:rPr lang="en-US" dirty="0" smtClean="0"/>
              <a:t>to </a:t>
            </a:r>
            <a:r>
              <a:rPr lang="en-US" i="1" dirty="0" smtClean="0"/>
              <a:t>x </a:t>
            </a:r>
            <a:r>
              <a:rPr lang="en-US" dirty="0" smtClean="0"/>
              <a:t>should lead to big different between </a:t>
            </a:r>
            <a:r>
              <a:rPr lang="en-US" i="1" dirty="0" smtClean="0"/>
              <a:t>y </a:t>
            </a:r>
            <a:r>
              <a:rPr lang="en-US" dirty="0" smtClean="0"/>
              <a:t>and </a:t>
            </a:r>
            <a:r>
              <a:rPr lang="en-US" i="1" dirty="0" smtClean="0"/>
              <a:t>y’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</a:t>
            </a:r>
            <a:r>
              <a:rPr lang="en-US" i="1" dirty="0" smtClean="0"/>
              <a:t>y </a:t>
            </a:r>
            <a:r>
              <a:rPr lang="en-US" dirty="0" smtClean="0"/>
              <a:t>and </a:t>
            </a:r>
            <a:r>
              <a:rPr lang="en-US" i="1" dirty="0" smtClean="0"/>
              <a:t>y’ </a:t>
            </a:r>
            <a:r>
              <a:rPr lang="en-US" dirty="0" smtClean="0"/>
              <a:t>should look uncorrelated, and so cannot say if </a:t>
            </a:r>
            <a:r>
              <a:rPr lang="en-US" i="1" dirty="0" smtClean="0"/>
              <a:t>x </a:t>
            </a:r>
            <a:r>
              <a:rPr lang="en-US" dirty="0" smtClean="0"/>
              <a:t>and </a:t>
            </a:r>
            <a:r>
              <a:rPr lang="en-US" i="1" dirty="0" smtClean="0"/>
              <a:t>x’</a:t>
            </a:r>
            <a:r>
              <a:rPr lang="en-US" dirty="0" smtClean="0"/>
              <a:t> are similar </a:t>
            </a:r>
          </a:p>
          <a:p>
            <a:r>
              <a:rPr lang="en-US" dirty="0" smtClean="0"/>
              <a:t>For security, want no collisions: no two values should have same hash,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/>
              <a:t>h(x) = </a:t>
            </a:r>
            <a:r>
              <a:rPr lang="en-US" i="1" dirty="0" smtClean="0"/>
              <a:t>y = h(z)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3131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" y="240664"/>
            <a:ext cx="11559540" cy="15678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h(“foo123”) = “</a:t>
            </a:r>
            <a:r>
              <a:rPr lang="en-US" dirty="0" err="1" smtClean="0"/>
              <a:t>fghtlZDaq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Should not be possible to </a:t>
            </a:r>
            <a:r>
              <a:rPr lang="en-US" dirty="0" err="1" smtClean="0"/>
              <a:t>recompute</a:t>
            </a:r>
            <a:r>
              <a:rPr lang="en-US" dirty="0" smtClean="0"/>
              <a:t> “foo123” if a hacker knows </a:t>
            </a:r>
            <a:r>
              <a:rPr lang="en-US" dirty="0"/>
              <a:t>“</a:t>
            </a:r>
            <a:r>
              <a:rPr lang="en-US" dirty="0" err="1"/>
              <a:t>fghtlZDaq</a:t>
            </a:r>
            <a:r>
              <a:rPr lang="en-US" dirty="0"/>
              <a:t>”</a:t>
            </a:r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2331720" y="2727960"/>
            <a:ext cx="2354580" cy="400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926580" y="2727960"/>
            <a:ext cx="2354580" cy="400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04260" y="3874770"/>
            <a:ext cx="243840" cy="2514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36180" y="5772150"/>
            <a:ext cx="243840" cy="2514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6"/>
            <a:endCxn id="7" idx="1"/>
          </p:cNvCxnSpPr>
          <p:nvPr/>
        </p:nvCxnSpPr>
        <p:spPr>
          <a:xfrm>
            <a:off x="3848100" y="4000500"/>
            <a:ext cx="3723790" cy="18084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1077" y="2242066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Passwords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49730" y="2242066"/>
            <a:ext cx="19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Hash Values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03660" y="3562112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foo123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77695" y="5713214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fghtlZDaq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26380" y="4358878"/>
            <a:ext cx="130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(“foo123”)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13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Hashed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07" y="1825624"/>
            <a:ext cx="11694695" cy="4777307"/>
          </a:xfrm>
        </p:spPr>
        <p:txBody>
          <a:bodyPr/>
          <a:lstStyle/>
          <a:p>
            <a:r>
              <a:rPr lang="en-US" dirty="0" smtClean="0"/>
              <a:t>How can server verify the login of user A with password X, if the server does not know the password X, but only the hash Y=h(X)?</a:t>
            </a:r>
          </a:p>
          <a:p>
            <a:r>
              <a:rPr lang="en-US" dirty="0" smtClean="0"/>
              <a:t>Server needs to retrieve from database the hash Y for given user A, </a:t>
            </a:r>
            <a:r>
              <a:rPr lang="en-US" dirty="0" err="1" smtClean="0"/>
              <a:t>recompute</a:t>
            </a:r>
            <a:r>
              <a:rPr lang="en-US" dirty="0" smtClean="0"/>
              <a:t> the hash h(X) from the input password X, and then verify that the new hash does match Y, </a:t>
            </a:r>
            <a:r>
              <a:rPr lang="en-US" dirty="0" err="1" smtClean="0"/>
              <a:t>ie</a:t>
            </a:r>
            <a:r>
              <a:rPr lang="en-US" dirty="0" smtClean="0"/>
              <a:t> Y == h(X)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84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760" y="690245"/>
            <a:ext cx="6576060" cy="5603875"/>
          </a:xfrm>
        </p:spPr>
        <p:txBody>
          <a:bodyPr/>
          <a:lstStyle/>
          <a:p>
            <a:r>
              <a:rPr lang="en-US" dirty="0" smtClean="0"/>
              <a:t>Logging in with </a:t>
            </a:r>
            <a:r>
              <a:rPr lang="en-US" i="1" dirty="0" smtClean="0"/>
              <a:t>foo/whatever</a:t>
            </a:r>
            <a:r>
              <a:rPr lang="en-US" dirty="0" smtClean="0"/>
              <a:t> would fail, because </a:t>
            </a:r>
            <a:r>
              <a:rPr lang="en-US" i="1" dirty="0" smtClean="0"/>
              <a:t>h(“whatever”) != “</a:t>
            </a:r>
            <a:r>
              <a:rPr lang="en-US" i="1" dirty="0" err="1"/>
              <a:t>fghtlZDaq</a:t>
            </a:r>
            <a:r>
              <a:rPr lang="en-US" i="1" dirty="0" smtClean="0"/>
              <a:t>”  </a:t>
            </a:r>
          </a:p>
          <a:p>
            <a:endParaRPr lang="en-US" dirty="0" smtClean="0"/>
          </a:p>
          <a:p>
            <a:r>
              <a:rPr lang="en-US" dirty="0" smtClean="0"/>
              <a:t>Logging in with </a:t>
            </a:r>
            <a:r>
              <a:rPr lang="en-US" i="1" dirty="0" smtClean="0"/>
              <a:t>foo/foo123 </a:t>
            </a:r>
            <a:r>
              <a:rPr lang="en-US" dirty="0" smtClean="0"/>
              <a:t>would work, as </a:t>
            </a:r>
            <a:r>
              <a:rPr lang="en-US" i="1" dirty="0"/>
              <a:t>h</a:t>
            </a:r>
            <a:r>
              <a:rPr lang="en-US" i="1" dirty="0" smtClean="0"/>
              <a:t>(“foo123”) == </a:t>
            </a:r>
            <a:r>
              <a:rPr lang="en-US" i="1" dirty="0"/>
              <a:t>“</a:t>
            </a:r>
            <a:r>
              <a:rPr lang="en-US" i="1" dirty="0" err="1"/>
              <a:t>fghtlZDaq</a:t>
            </a:r>
            <a:r>
              <a:rPr lang="en-US" i="1" dirty="0"/>
              <a:t>”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686202"/>
              </p:ext>
            </p:extLst>
          </p:nvPr>
        </p:nvGraphicFramePr>
        <p:xfrm>
          <a:off x="226060" y="1748366"/>
          <a:ext cx="4765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520">
                  <a:extLst>
                    <a:ext uri="{9D8B030D-6E8A-4147-A177-3AD203B41FA5}">
                      <a16:colId xmlns:a16="http://schemas.microsoft.com/office/drawing/2014/main" val="771496778"/>
                    </a:ext>
                  </a:extLst>
                </a:gridCol>
                <a:gridCol w="2382520">
                  <a:extLst>
                    <a:ext uri="{9D8B030D-6E8A-4147-A177-3AD203B41FA5}">
                      <a16:colId xmlns:a16="http://schemas.microsoft.com/office/drawing/2014/main" val="2189651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Hashed Password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98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28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fghtlZDaq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8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11704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3980" y="1226820"/>
            <a:ext cx="24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table for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9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the bases of how SQL Injection is carried out</a:t>
            </a:r>
          </a:p>
          <a:p>
            <a:r>
              <a:rPr lang="en-US" dirty="0" smtClean="0"/>
              <a:t>Learn how passwords should be stored in a secure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Salted</a:t>
            </a:r>
            <a:r>
              <a:rPr lang="en-US" dirty="0" smtClean="0"/>
              <a:t>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08" y="1825624"/>
            <a:ext cx="11704320" cy="48831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Cannot expect users to have long passwords</a:t>
            </a:r>
          </a:p>
          <a:p>
            <a:r>
              <a:rPr lang="en-US" dirty="0" smtClean="0"/>
              <a:t>If hacker has access to DB, from a hash Y, can calculate </a:t>
            </a:r>
            <a:r>
              <a:rPr lang="en-US" i="1" dirty="0" smtClean="0"/>
              <a:t>h(K)</a:t>
            </a:r>
            <a:r>
              <a:rPr lang="en-US" dirty="0" smtClean="0"/>
              <a:t> for all strings K up to certain length N, </a:t>
            </a:r>
            <a:r>
              <a:rPr lang="en-US" dirty="0" err="1" smtClean="0"/>
              <a:t>eg</a:t>
            </a:r>
            <a:r>
              <a:rPr lang="en-US" dirty="0" smtClean="0"/>
              <a:t> N=8, and check if any </a:t>
            </a:r>
            <a:r>
              <a:rPr lang="en-US" i="1" dirty="0" smtClean="0"/>
              <a:t>h(K)</a:t>
            </a:r>
            <a:r>
              <a:rPr lang="en-US" dirty="0" smtClean="0"/>
              <a:t> does match Y</a:t>
            </a:r>
          </a:p>
          <a:p>
            <a:r>
              <a:rPr lang="en-US" dirty="0" smtClean="0"/>
              <a:t>For small N, this is doable. Do not even need to run </a:t>
            </a:r>
            <a:r>
              <a:rPr lang="en-US" i="1" dirty="0" smtClean="0"/>
              <a:t>h(), </a:t>
            </a:r>
            <a:r>
              <a:rPr lang="en-US" dirty="0" smtClean="0"/>
              <a:t>as those values can be pre-computed,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 smtClean="0"/>
              <a:t>Rainbow Tables</a:t>
            </a:r>
          </a:p>
          <a:p>
            <a:r>
              <a:rPr lang="en-US" dirty="0" smtClean="0"/>
              <a:t>Further issue: two users with same passwords will have same hash Y</a:t>
            </a:r>
          </a:p>
          <a:p>
            <a:r>
              <a:rPr lang="en-US" dirty="0" smtClean="0"/>
              <a:t>Solution: add a random </a:t>
            </a:r>
            <a:r>
              <a:rPr lang="en-US" i="1" dirty="0" smtClean="0"/>
              <a:t>salt</a:t>
            </a:r>
            <a:r>
              <a:rPr lang="en-US" dirty="0"/>
              <a:t> </a:t>
            </a:r>
            <a:r>
              <a:rPr lang="en-US" dirty="0" smtClean="0"/>
              <a:t>S (</a:t>
            </a:r>
            <a:r>
              <a:rPr lang="en-US" dirty="0" err="1" smtClean="0"/>
              <a:t>eg</a:t>
            </a:r>
            <a:r>
              <a:rPr lang="en-US" dirty="0" smtClean="0"/>
              <a:t> a random long string) to the password before hashing, and store the salt together with the hash in the database</a:t>
            </a:r>
          </a:p>
          <a:p>
            <a:r>
              <a:rPr lang="en-US" i="1" dirty="0" smtClean="0"/>
              <a:t>h(X+S)=Y</a:t>
            </a:r>
          </a:p>
          <a:p>
            <a:r>
              <a:rPr lang="en-US" dirty="0" smtClean="0"/>
              <a:t>Each user will have its own random salt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5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9340" y="510540"/>
            <a:ext cx="5852160" cy="5666423"/>
          </a:xfrm>
        </p:spPr>
        <p:txBody>
          <a:bodyPr/>
          <a:lstStyle/>
          <a:p>
            <a:r>
              <a:rPr lang="en-US" dirty="0" smtClean="0"/>
              <a:t>Both users </a:t>
            </a:r>
            <a:r>
              <a:rPr lang="en-US" i="1" dirty="0" smtClean="0"/>
              <a:t>foo</a:t>
            </a:r>
            <a:r>
              <a:rPr lang="en-US" dirty="0" smtClean="0"/>
              <a:t> and </a:t>
            </a:r>
            <a:r>
              <a:rPr lang="en-US" i="1" dirty="0" smtClean="0"/>
              <a:t>bar</a:t>
            </a:r>
            <a:r>
              <a:rPr lang="en-US" dirty="0" smtClean="0"/>
              <a:t> have the same password </a:t>
            </a:r>
            <a:r>
              <a:rPr lang="en-US" i="1" dirty="0" smtClean="0"/>
              <a:t>foo123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hashed</a:t>
            </a:r>
            <a:r>
              <a:rPr lang="en-US" dirty="0" smtClean="0"/>
              <a:t> values are different, because the </a:t>
            </a:r>
            <a:r>
              <a:rPr lang="en-US" i="1" dirty="0" smtClean="0"/>
              <a:t>salt</a:t>
            </a:r>
            <a:r>
              <a:rPr lang="en-US" dirty="0" smtClean="0"/>
              <a:t> is different</a:t>
            </a:r>
          </a:p>
          <a:p>
            <a:r>
              <a:rPr lang="en-US" dirty="0"/>
              <a:t>h</a:t>
            </a:r>
            <a:r>
              <a:rPr lang="en-US" dirty="0" smtClean="0"/>
              <a:t>(“foo123</a:t>
            </a:r>
            <a:r>
              <a:rPr lang="en-US" dirty="0"/>
              <a:t>SGFNSDSasdfs</a:t>
            </a:r>
            <a:r>
              <a:rPr lang="en-US" dirty="0" smtClean="0"/>
              <a:t>”) == “</a:t>
            </a:r>
            <a:r>
              <a:rPr lang="en-US" dirty="0" err="1" smtClean="0"/>
              <a:t>sfdsgIIl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h(“foo123</a:t>
            </a:r>
            <a:r>
              <a:rPr lang="en-US" dirty="0"/>
              <a:t>dsfsfewaaa</a:t>
            </a:r>
            <a:r>
              <a:rPr lang="en-US" dirty="0" smtClean="0"/>
              <a:t>”) == “</a:t>
            </a:r>
            <a:r>
              <a:rPr lang="en-US" dirty="0" err="1"/>
              <a:t>Hnjnvrs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980" y="1226820"/>
            <a:ext cx="24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table for Users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68989"/>
              </p:ext>
            </p:extLst>
          </p:nvPr>
        </p:nvGraphicFramePr>
        <p:xfrm>
          <a:off x="142241" y="1596152"/>
          <a:ext cx="59232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426">
                  <a:extLst>
                    <a:ext uri="{9D8B030D-6E8A-4147-A177-3AD203B41FA5}">
                      <a16:colId xmlns:a16="http://schemas.microsoft.com/office/drawing/2014/main" val="3145532488"/>
                    </a:ext>
                  </a:extLst>
                </a:gridCol>
                <a:gridCol w="1974426">
                  <a:extLst>
                    <a:ext uri="{9D8B030D-6E8A-4147-A177-3AD203B41FA5}">
                      <a16:colId xmlns:a16="http://schemas.microsoft.com/office/drawing/2014/main" val="1895363302"/>
                    </a:ext>
                  </a:extLst>
                </a:gridCol>
                <a:gridCol w="1974426">
                  <a:extLst>
                    <a:ext uri="{9D8B030D-6E8A-4147-A177-3AD203B41FA5}">
                      <a16:colId xmlns:a16="http://schemas.microsoft.com/office/drawing/2014/main" val="347751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Hashed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5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78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sfdsgIIl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SGFNSDSasdfs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85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Hnjnvrs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dsfsfewaaa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8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7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306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55" y="1825624"/>
            <a:ext cx="11800572" cy="49024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hacker has access to the database, s/he can read the </a:t>
            </a:r>
            <a:r>
              <a:rPr lang="en-US" i="1" dirty="0" smtClean="0"/>
              <a:t>salt</a:t>
            </a:r>
            <a:r>
              <a:rPr lang="en-US" dirty="0" smtClean="0"/>
              <a:t> values  </a:t>
            </a:r>
          </a:p>
          <a:p>
            <a:r>
              <a:rPr lang="en-US" dirty="0" smtClean="0"/>
              <a:t>Still non-trivial to break the hash code, but doable</a:t>
            </a:r>
          </a:p>
          <a:p>
            <a:r>
              <a:rPr lang="en-US" i="1" dirty="0" smtClean="0"/>
              <a:t>Pepper</a:t>
            </a:r>
            <a:r>
              <a:rPr lang="en-US" dirty="0" smtClean="0"/>
              <a:t>: yet another random string added before calculating the hash</a:t>
            </a:r>
          </a:p>
          <a:p>
            <a:r>
              <a:rPr lang="en-US" dirty="0" smtClean="0"/>
              <a:t>NOT stored in the database, just somewhere else</a:t>
            </a:r>
          </a:p>
          <a:p>
            <a:pPr lvl="1"/>
            <a:r>
              <a:rPr lang="en-US" dirty="0" smtClean="0"/>
              <a:t>  files, remote server, hardcoded in the source code,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One single pepper string for whole application (and not per user)</a:t>
            </a:r>
          </a:p>
          <a:p>
            <a:r>
              <a:rPr lang="en-US" dirty="0" smtClean="0"/>
              <a:t>Help mitigating if hacker gets access to the database (</a:t>
            </a:r>
            <a:r>
              <a:rPr lang="en-US" dirty="0" err="1" smtClean="0"/>
              <a:t>eg</a:t>
            </a:r>
            <a:r>
              <a:rPr lang="en-US" dirty="0" smtClean="0"/>
              <a:t> via SQL Injection), as would not be able to read the pepper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5" y="1825624"/>
            <a:ext cx="11819823" cy="491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security, you want hash functions that are </a:t>
            </a:r>
            <a:r>
              <a:rPr lang="en-US" i="1" dirty="0" smtClean="0"/>
              <a:t>slow, </a:t>
            </a:r>
            <a:r>
              <a:rPr lang="en-US" dirty="0" smtClean="0"/>
              <a:t>to make it difficult for the hackers to break them </a:t>
            </a:r>
          </a:p>
          <a:p>
            <a:pPr lvl="1"/>
            <a:r>
              <a:rPr lang="en-US" dirty="0" smtClean="0"/>
              <a:t>but still manageable time on server to do authentication, </a:t>
            </a:r>
            <a:r>
              <a:rPr lang="en-US" dirty="0" err="1" smtClean="0"/>
              <a:t>eg</a:t>
            </a:r>
            <a:r>
              <a:rPr lang="en-US" dirty="0" smtClean="0"/>
              <a:t> within 1 second</a:t>
            </a:r>
          </a:p>
          <a:p>
            <a:r>
              <a:rPr lang="en-US" i="1" dirty="0" err="1" smtClean="0"/>
              <a:t>BCrypt</a:t>
            </a:r>
            <a:r>
              <a:rPr lang="en-US" i="1" dirty="0" smtClean="0"/>
              <a:t> </a:t>
            </a:r>
            <a:r>
              <a:rPr lang="en-US" dirty="0" smtClean="0"/>
              <a:t>is the most used hash function for passwords</a:t>
            </a:r>
          </a:p>
          <a:p>
            <a:r>
              <a:rPr lang="en-US" dirty="0" smtClean="0"/>
              <a:t>However, you can make </a:t>
            </a:r>
            <a:r>
              <a:rPr lang="en-US" i="1" dirty="0" smtClean="0"/>
              <a:t>slow</a:t>
            </a:r>
            <a:r>
              <a:rPr lang="en-US" dirty="0" smtClean="0"/>
              <a:t> any hash function (</a:t>
            </a:r>
            <a:r>
              <a:rPr lang="en-US" dirty="0" err="1" smtClean="0"/>
              <a:t>eg</a:t>
            </a:r>
            <a:r>
              <a:rPr lang="en-US" dirty="0" smtClean="0"/>
              <a:t> SHA256) by using a loop, in which  the output is re-hashed N times</a:t>
            </a:r>
          </a:p>
          <a:p>
            <a:pPr lvl="1"/>
            <a:r>
              <a:rPr lang="en-US" i="1" dirty="0" err="1"/>
              <a:t>e</a:t>
            </a:r>
            <a:r>
              <a:rPr lang="en-US" i="1" dirty="0" err="1" smtClean="0"/>
              <a:t>g</a:t>
            </a:r>
            <a:r>
              <a:rPr lang="en-US" i="1" dirty="0" smtClean="0"/>
              <a:t>, N=6 </a:t>
            </a:r>
            <a:r>
              <a:rPr lang="en-US" dirty="0" smtClean="0"/>
              <a:t>and so</a:t>
            </a:r>
            <a:r>
              <a:rPr lang="en-US" i="1" dirty="0" smtClean="0"/>
              <a:t> h(h(h(h(h(h(x)))))) </a:t>
            </a:r>
            <a:r>
              <a:rPr lang="en-US" i="1" dirty="0"/>
              <a:t>= </a:t>
            </a:r>
            <a:r>
              <a:rPr lang="en-US" i="1" dirty="0" smtClean="0"/>
              <a:t>y</a:t>
            </a:r>
          </a:p>
          <a:p>
            <a:pPr lvl="1"/>
            <a:r>
              <a:rPr lang="en-US" dirty="0" smtClean="0"/>
              <a:t>Note, SHA </a:t>
            </a:r>
            <a:r>
              <a:rPr lang="en-US" dirty="0"/>
              <a:t>stands for Secure Hash </a:t>
            </a:r>
            <a:r>
              <a:rPr lang="en-US" dirty="0" smtClean="0"/>
              <a:t>Algorithm, but it is not really secure on its own, as too fast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8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64444"/>
            <a:ext cx="10515600" cy="1325563"/>
          </a:xfrm>
        </p:spPr>
        <p:txBody>
          <a:bodyPr/>
          <a:lstStyle/>
          <a:p>
            <a:r>
              <a:rPr lang="en-US" dirty="0" smtClean="0"/>
              <a:t>Implications of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825624"/>
            <a:ext cx="5814060" cy="48571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web site should not be able to tell you what was your password</a:t>
            </a:r>
          </a:p>
          <a:p>
            <a:r>
              <a:rPr lang="en-US" dirty="0" smtClean="0"/>
              <a:t>If can give it to you, or even just some hints (</a:t>
            </a:r>
            <a:r>
              <a:rPr lang="en-US" dirty="0" err="1" smtClean="0"/>
              <a:t>eg</a:t>
            </a:r>
            <a:r>
              <a:rPr lang="en-US" dirty="0" smtClean="0"/>
              <a:t> first 2 letters), or tell you if too similar to a previous password, then </a:t>
            </a:r>
            <a:r>
              <a:rPr lang="en-US" i="1" dirty="0" smtClean="0"/>
              <a:t>BE WORRIED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Note: comic has a mistake… passwords must be hashed, and NOT encrypted</a:t>
            </a:r>
            <a:endParaRPr lang="en-US" dirty="0"/>
          </a:p>
        </p:txBody>
      </p:sp>
      <p:pic>
        <p:nvPicPr>
          <p:cNvPr id="3074" name="Picture 2" descr="https://www.commitstrip.com/wp-content/uploads/2018/03/Strip-Daily-coder-mot-de-passe-en-clair-650-finalenglish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9" y="1390007"/>
            <a:ext cx="5843905" cy="53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46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1825624"/>
            <a:ext cx="11041380" cy="4750435"/>
          </a:xfrm>
        </p:spPr>
        <p:txBody>
          <a:bodyPr/>
          <a:lstStyle/>
          <a:p>
            <a:r>
              <a:rPr lang="en-US" dirty="0" smtClean="0"/>
              <a:t>Should </a:t>
            </a:r>
            <a:r>
              <a:rPr lang="en-US" b="1" dirty="0" smtClean="0"/>
              <a:t>NOT</a:t>
            </a:r>
            <a:r>
              <a:rPr lang="en-US" dirty="0" smtClean="0"/>
              <a:t> be possible to recover a password</a:t>
            </a:r>
          </a:p>
          <a:p>
            <a:r>
              <a:rPr lang="en-US" dirty="0" smtClean="0"/>
              <a:t>If one forgets it, can have a password </a:t>
            </a:r>
            <a:r>
              <a:rPr lang="en-US" i="1" dirty="0" smtClean="0"/>
              <a:t>reset</a:t>
            </a:r>
          </a:p>
          <a:p>
            <a:r>
              <a:rPr lang="en-US" dirty="0" smtClean="0"/>
              <a:t>Email sent to user, with link to create a new password</a:t>
            </a:r>
          </a:p>
          <a:p>
            <a:r>
              <a:rPr lang="en-US" dirty="0" smtClean="0"/>
              <a:t>This is a typical approach, but only works as long as email is not compromised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9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825624"/>
            <a:ext cx="6484620" cy="48494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failed login should not provide any further info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should not tell if password is close to correct one, or if user even exists</a:t>
            </a:r>
          </a:p>
          <a:p>
            <a:r>
              <a:rPr lang="en-US" dirty="0" smtClean="0"/>
              <a:t>No unnecessary info should be leaked, as </a:t>
            </a:r>
            <a:r>
              <a:rPr lang="en-US" i="1" dirty="0" smtClean="0"/>
              <a:t>hacker could use it </a:t>
            </a:r>
          </a:p>
          <a:p>
            <a:r>
              <a:rPr lang="en-US" dirty="0" smtClean="0"/>
              <a:t>Example: if user does not exist, still need to compute hash for password… </a:t>
            </a:r>
            <a:r>
              <a:rPr lang="en-US" i="1" dirty="0" smtClean="0"/>
              <a:t>why???</a:t>
            </a:r>
            <a:endParaRPr lang="en-US" i="1" dirty="0"/>
          </a:p>
        </p:txBody>
      </p:sp>
      <p:pic>
        <p:nvPicPr>
          <p:cNvPr id="4098" name="Picture 2" descr="https://www.commitstrip.com/wp-content/uploads/2018/01/Strip-Presque-le-mot-de-passe-english650-f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38" y="1606866"/>
            <a:ext cx="5237271" cy="493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526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5624"/>
            <a:ext cx="11536680" cy="471233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Assume login with </a:t>
            </a:r>
            <a:r>
              <a:rPr lang="en-US" i="1" dirty="0" smtClean="0"/>
              <a:t>foo/foo123</a:t>
            </a:r>
          </a:p>
          <a:p>
            <a:r>
              <a:rPr lang="en-US" dirty="0" smtClean="0"/>
              <a:t>Assume user </a:t>
            </a:r>
            <a:r>
              <a:rPr lang="en-US" i="1" dirty="0" smtClean="0"/>
              <a:t>foo</a:t>
            </a:r>
            <a:r>
              <a:rPr lang="en-US" dirty="0" smtClean="0"/>
              <a:t> does not exist</a:t>
            </a:r>
          </a:p>
          <a:p>
            <a:r>
              <a:rPr lang="en-US" dirty="0" smtClean="0"/>
              <a:t>Computing hash </a:t>
            </a:r>
            <a:r>
              <a:rPr lang="en-US" i="1" dirty="0" smtClean="0"/>
              <a:t>h(“foo123”) </a:t>
            </a:r>
            <a:r>
              <a:rPr lang="en-US" dirty="0" smtClean="0"/>
              <a:t>takes time, so one could just immediately state </a:t>
            </a:r>
            <a:r>
              <a:rPr lang="en-US" dirty="0" err="1" smtClean="0"/>
              <a:t>tht</a:t>
            </a:r>
            <a:r>
              <a:rPr lang="en-US" dirty="0" smtClean="0"/>
              <a:t> login did fail, as </a:t>
            </a:r>
            <a:r>
              <a:rPr lang="en-US" i="1" dirty="0" smtClean="0"/>
              <a:t>foo</a:t>
            </a:r>
            <a:r>
              <a:rPr lang="en-US" dirty="0" smtClean="0"/>
              <a:t> not in the database</a:t>
            </a:r>
          </a:p>
          <a:p>
            <a:r>
              <a:rPr lang="en-US" dirty="0" smtClean="0"/>
              <a:t>Computing </a:t>
            </a:r>
            <a:r>
              <a:rPr lang="en-US" i="1" dirty="0"/>
              <a:t>h(“foo123”) </a:t>
            </a:r>
            <a:r>
              <a:rPr lang="en-US" i="1" dirty="0" smtClean="0"/>
              <a:t> </a:t>
            </a:r>
            <a:r>
              <a:rPr lang="en-US" dirty="0" smtClean="0"/>
              <a:t>would be a waste of CPU time, but still necessary</a:t>
            </a:r>
          </a:p>
          <a:p>
            <a:pPr lvl="1"/>
            <a:r>
              <a:rPr lang="en-US" dirty="0" smtClean="0"/>
              <a:t>Recall, </a:t>
            </a:r>
            <a:r>
              <a:rPr lang="en-US" i="1" dirty="0" smtClean="0"/>
              <a:t>h() </a:t>
            </a:r>
            <a:r>
              <a:rPr lang="en-US" dirty="0" smtClean="0"/>
              <a:t>is slow</a:t>
            </a:r>
          </a:p>
          <a:p>
            <a:r>
              <a:rPr lang="en-US" dirty="0" smtClean="0"/>
              <a:t>If not computing </a:t>
            </a:r>
            <a:r>
              <a:rPr lang="en-US" i="1" dirty="0" smtClean="0"/>
              <a:t>h()</a:t>
            </a:r>
            <a:r>
              <a:rPr lang="en-US" dirty="0" smtClean="0"/>
              <a:t>, then login for non-existing users would be much </a:t>
            </a:r>
            <a:r>
              <a:rPr lang="en-US" i="1" dirty="0" smtClean="0"/>
              <a:t>faster</a:t>
            </a:r>
            <a:r>
              <a:rPr lang="en-US" dirty="0" smtClean="0"/>
              <a:t>, and hacker can use such info to determine if a user exists </a:t>
            </a:r>
          </a:p>
          <a:p>
            <a:pPr lvl="1"/>
            <a:r>
              <a:rPr lang="en-US" dirty="0" err="1" smtClean="0"/>
              <a:t>i.e</a:t>
            </a:r>
            <a:r>
              <a:rPr lang="en-US" dirty="0" smtClean="0"/>
              <a:t>, check how long it takes for server to state failed login</a:t>
            </a:r>
          </a:p>
          <a:p>
            <a:pPr lvl="1"/>
            <a:r>
              <a:rPr lang="en-US" dirty="0" smtClean="0"/>
              <a:t>i.e., leaked info based on response time of the HTTP requests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97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HTTP(S)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001" y="1682329"/>
            <a:ext cx="11606873" cy="13093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uncommon to “</a:t>
            </a:r>
            <a:r>
              <a:rPr lang="en-US" i="1" dirty="0" smtClean="0"/>
              <a:t>log</a:t>
            </a:r>
            <a:r>
              <a:rPr lang="en-US" dirty="0" smtClean="0"/>
              <a:t>” events in a web server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for debugging purposes, to see how users interact with the web application</a:t>
            </a:r>
          </a:p>
          <a:p>
            <a:r>
              <a:rPr lang="en-US" i="1" dirty="0" smtClean="0"/>
              <a:t>What is the “security” problem here?</a:t>
            </a:r>
          </a:p>
          <a:p>
            <a:pPr lvl="1"/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89" y="378446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88" y="377541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20" y="5425859"/>
            <a:ext cx="2085975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>
            <a:stCxn id="5" idx="2"/>
            <a:endCxn id="8" idx="0"/>
          </p:cNvCxnSpPr>
          <p:nvPr/>
        </p:nvCxnSpPr>
        <p:spPr>
          <a:xfrm>
            <a:off x="8042059" y="4765357"/>
            <a:ext cx="1222449" cy="66050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1"/>
            <a:endCxn id="4" idx="3"/>
          </p:cNvCxnSpPr>
          <p:nvPr/>
        </p:nvCxnSpPr>
        <p:spPr>
          <a:xfrm flipH="1">
            <a:off x="2903377" y="4270386"/>
            <a:ext cx="44617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26" idx="0"/>
            <a:endCxn id="5" idx="2"/>
          </p:cNvCxnSpPr>
          <p:nvPr/>
        </p:nvCxnSpPr>
        <p:spPr>
          <a:xfrm flipV="1">
            <a:off x="6878658" y="4765357"/>
            <a:ext cx="1163401" cy="66050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15" y="5425859"/>
            <a:ext cx="2031886" cy="10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024695" y="5584665"/>
            <a:ext cx="2420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Save requests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log files (or DB)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3333113" y="3439388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HTTP(S) </a:t>
            </a:r>
          </a:p>
          <a:p>
            <a:r>
              <a:rPr lang="en-US" sz="2400" dirty="0" smtClean="0"/>
              <a:t>Requests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287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06" y="365125"/>
            <a:ext cx="1180043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Passwords in logs not hashed!!!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453" y="1690688"/>
            <a:ext cx="11604812" cy="1657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2018: actually happened at </a:t>
            </a:r>
            <a:r>
              <a:rPr lang="en-US" i="1" dirty="0" smtClean="0"/>
              <a:t>GitHub</a:t>
            </a:r>
            <a:r>
              <a:rPr lang="en-US" dirty="0" smtClean="0"/>
              <a:t> and </a:t>
            </a:r>
            <a:r>
              <a:rPr lang="en-US" i="1" dirty="0" smtClean="0"/>
              <a:t>Twitter</a:t>
            </a:r>
          </a:p>
          <a:p>
            <a:r>
              <a:rPr lang="en-US" dirty="0" smtClean="0"/>
              <a:t>When doing logging of HTTP requests, should remove/filter out data of passwords</a:t>
            </a:r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89" y="378446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88" y="377541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20" y="5425859"/>
            <a:ext cx="2085975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5" idx="2"/>
            <a:endCxn id="6" idx="0"/>
          </p:cNvCxnSpPr>
          <p:nvPr/>
        </p:nvCxnSpPr>
        <p:spPr>
          <a:xfrm>
            <a:off x="8042059" y="4765357"/>
            <a:ext cx="1222449" cy="66050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1"/>
            <a:endCxn id="4" idx="3"/>
          </p:cNvCxnSpPr>
          <p:nvPr/>
        </p:nvCxnSpPr>
        <p:spPr>
          <a:xfrm flipH="1">
            <a:off x="2903377" y="4270386"/>
            <a:ext cx="4461711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0" idx="0"/>
            <a:endCxn id="5" idx="2"/>
          </p:cNvCxnSpPr>
          <p:nvPr/>
        </p:nvCxnSpPr>
        <p:spPr>
          <a:xfrm flipV="1">
            <a:off x="6878658" y="4765357"/>
            <a:ext cx="1163401" cy="66050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715" y="5425859"/>
            <a:ext cx="2031886" cy="10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96989" y="5470336"/>
            <a:ext cx="3647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Password not hashed, as that is done after the HTTPS request is handled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23830" y="3392328"/>
            <a:ext cx="3578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HTTPS Encryption, but password not hashed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3842" y="3670220"/>
            <a:ext cx="304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process the HTTPS request, need to be decrypted first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827559" y="5557928"/>
            <a:ext cx="1874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Passwords hashed when stored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245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8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41-42, 137-138, 372-377, 417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</p:txBody>
      </p:sp>
    </p:spTree>
    <p:extLst>
      <p:ext uri="{BB962C8B-B14F-4D97-AF65-F5344CB8AC3E}">
        <p14:creationId xmlns:p14="http://schemas.microsoft.com/office/powerpoint/2010/main" val="23825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35" y="1825624"/>
            <a:ext cx="11673617" cy="4902223"/>
          </a:xfrm>
        </p:spPr>
        <p:txBody>
          <a:bodyPr/>
          <a:lstStyle/>
          <a:p>
            <a:r>
              <a:rPr lang="en-US" dirty="0" smtClean="0"/>
              <a:t>Relational databases are the most common type of database </a:t>
            </a:r>
          </a:p>
          <a:p>
            <a:r>
              <a:rPr lang="en-US" dirty="0" smtClean="0"/>
              <a:t>Data can be queried with </a:t>
            </a:r>
            <a:r>
              <a:rPr lang="en-US" i="1" dirty="0"/>
              <a:t>SQL</a:t>
            </a:r>
            <a:r>
              <a:rPr lang="en-US" dirty="0"/>
              <a:t> (Structured Query Language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Typical SQL query: </a:t>
            </a:r>
            <a:r>
              <a:rPr lang="en-US" i="1" dirty="0" smtClean="0"/>
              <a:t>SELECT  *  FROM  x  WHERE  p  </a:t>
            </a:r>
          </a:p>
          <a:p>
            <a:pPr lvl="1"/>
            <a:r>
              <a:rPr lang="en-US" dirty="0" smtClean="0"/>
              <a:t>SELECT: specify one, more or all columns/fields</a:t>
            </a:r>
          </a:p>
          <a:p>
            <a:pPr lvl="1"/>
            <a:r>
              <a:rPr lang="en-US" dirty="0" smtClean="0"/>
              <a:t>FROM: the database tables from which data is read from</a:t>
            </a:r>
          </a:p>
          <a:p>
            <a:pPr lvl="1"/>
            <a:r>
              <a:rPr lang="en-US" dirty="0" smtClean="0"/>
              <a:t>WHERE: a Boolean predicate to select just a subset of the data </a:t>
            </a:r>
          </a:p>
          <a:p>
            <a:pPr lvl="2"/>
            <a:r>
              <a:rPr lang="en-US" dirty="0" smtClean="0"/>
              <a:t>i.e., only some specific rows, and not the whole tables</a:t>
            </a:r>
          </a:p>
          <a:p>
            <a:r>
              <a:rPr lang="en-US" dirty="0" smtClean="0"/>
              <a:t>SQL can be based on user inputs (</a:t>
            </a:r>
            <a:r>
              <a:rPr lang="en-US" dirty="0" err="1" smtClean="0"/>
              <a:t>eg</a:t>
            </a:r>
            <a:r>
              <a:rPr lang="en-US" dirty="0" smtClean="0"/>
              <a:t> HTML forms)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7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210" y="1825624"/>
            <a:ext cx="11713664" cy="4862177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Users</a:t>
            </a:r>
            <a:r>
              <a:rPr lang="en-US" dirty="0" smtClean="0"/>
              <a:t>” table with  “</a:t>
            </a:r>
            <a:r>
              <a:rPr lang="en-US" i="1" dirty="0" smtClean="0"/>
              <a:t>username</a:t>
            </a:r>
            <a:r>
              <a:rPr lang="en-US" dirty="0" smtClean="0"/>
              <a:t>” and “</a:t>
            </a:r>
            <a:r>
              <a:rPr lang="en-US" i="1" dirty="0" smtClean="0"/>
              <a:t>password</a:t>
            </a:r>
            <a:r>
              <a:rPr lang="en-US" dirty="0" smtClean="0"/>
              <a:t>”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String </a:t>
            </a:r>
            <a:r>
              <a:rPr lang="en-US" i="1" dirty="0" err="1" smtClean="0">
                <a:solidFill>
                  <a:srgbClr val="0070C0"/>
                </a:solidFill>
              </a:rPr>
              <a:t>sql</a:t>
            </a:r>
            <a:r>
              <a:rPr lang="en-US" i="1" dirty="0" smtClean="0">
                <a:solidFill>
                  <a:srgbClr val="0070C0"/>
                </a:solidFill>
              </a:rPr>
              <a:t> = “SELECT * FROM Users WHERE username=‘”+ username + “’ and password=‘” + password+”’”;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variables “username” and “password” contain data from user inputs</a:t>
            </a:r>
          </a:p>
          <a:p>
            <a:r>
              <a:rPr lang="en-US" dirty="0" smtClean="0"/>
              <a:t>If query result is not empty, then the given user for that username is authenticated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This works, but </a:t>
            </a:r>
            <a:r>
              <a:rPr lang="en-US" i="1" dirty="0" smtClean="0"/>
              <a:t>can you see the problem here?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115" y="0"/>
            <a:ext cx="3164722" cy="18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Injection: Tautologies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33" y="1825624"/>
            <a:ext cx="11847153" cy="4875525"/>
          </a:xfrm>
        </p:spPr>
        <p:txBody>
          <a:bodyPr/>
          <a:lstStyle/>
          <a:p>
            <a:r>
              <a:rPr lang="en-US" dirty="0" smtClean="0"/>
              <a:t>Eve wants to login as Alice, but she does not know the password</a:t>
            </a:r>
          </a:p>
          <a:p>
            <a:r>
              <a:rPr lang="en-US" dirty="0" smtClean="0"/>
              <a:t>Not a problem! Can inject a tautology with the password, </a:t>
            </a:r>
            <a:r>
              <a:rPr lang="en-US" dirty="0" err="1" smtClean="0"/>
              <a:t>eg</a:t>
            </a:r>
            <a:r>
              <a:rPr lang="en-US" dirty="0" smtClean="0"/>
              <a:t> “</a:t>
            </a:r>
            <a:r>
              <a:rPr lang="en-US" i="1" dirty="0" smtClean="0">
                <a:solidFill>
                  <a:srgbClr val="FF0000"/>
                </a:solidFill>
              </a:rPr>
              <a:t>whatever’ or ‘1’=‘1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note</a:t>
            </a:r>
            <a:r>
              <a:rPr lang="en-US" dirty="0"/>
              <a:t> </a:t>
            </a:r>
            <a:r>
              <a:rPr lang="en-US" dirty="0" smtClean="0"/>
              <a:t>the first </a:t>
            </a:r>
            <a:r>
              <a:rPr lang="en-US" b="1" dirty="0" smtClean="0"/>
              <a:t>‘ </a:t>
            </a:r>
            <a:r>
              <a:rPr lang="en-US" dirty="0" smtClean="0"/>
              <a:t>after “</a:t>
            </a:r>
            <a:r>
              <a:rPr lang="en-US" i="1" dirty="0" smtClean="0"/>
              <a:t>whatever</a:t>
            </a:r>
            <a:r>
              <a:rPr lang="en-US" dirty="0" smtClean="0"/>
              <a:t>”, and last string for 1 missing the closing </a:t>
            </a:r>
            <a:r>
              <a:rPr lang="en-US" b="1" dirty="0" smtClean="0"/>
              <a:t>‘</a:t>
            </a:r>
          </a:p>
          <a:p>
            <a:r>
              <a:rPr lang="en-US" dirty="0" smtClean="0"/>
              <a:t>The resulting SQL would become: </a:t>
            </a:r>
            <a:r>
              <a:rPr lang="en-US" i="1" dirty="0">
                <a:solidFill>
                  <a:srgbClr val="0070C0"/>
                </a:solidFill>
              </a:rPr>
              <a:t>“SELECT * FROM Users WHERE </a:t>
            </a:r>
            <a:r>
              <a:rPr lang="en-US" i="1" dirty="0" smtClean="0">
                <a:solidFill>
                  <a:srgbClr val="0070C0"/>
                </a:solidFill>
              </a:rPr>
              <a:t>username=‘Alice’ </a:t>
            </a:r>
            <a:r>
              <a:rPr lang="en-US" i="1" dirty="0">
                <a:solidFill>
                  <a:srgbClr val="0070C0"/>
                </a:solidFill>
              </a:rPr>
              <a:t>and </a:t>
            </a:r>
            <a:r>
              <a:rPr lang="en-US" i="1" dirty="0" smtClean="0">
                <a:solidFill>
                  <a:srgbClr val="0070C0"/>
                </a:solidFill>
              </a:rPr>
              <a:t>password=‘</a:t>
            </a:r>
            <a:r>
              <a:rPr lang="en-US" i="1" dirty="0" smtClean="0">
                <a:solidFill>
                  <a:srgbClr val="FF0000"/>
                </a:solidFill>
              </a:rPr>
              <a:t>whatever’ or ‘1’=‘1</a:t>
            </a:r>
            <a:r>
              <a:rPr lang="en-US" i="1" dirty="0" smtClean="0">
                <a:solidFill>
                  <a:srgbClr val="0070C0"/>
                </a:solidFill>
              </a:rPr>
              <a:t>’;</a:t>
            </a: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 smtClean="0"/>
              <a:t> The WHERE clause would always be true (</a:t>
            </a:r>
            <a:r>
              <a:rPr lang="en-US" dirty="0" err="1" smtClean="0"/>
              <a:t>ie</a:t>
            </a:r>
            <a:r>
              <a:rPr lang="en-US" dirty="0" smtClean="0"/>
              <a:t>, a tautology)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1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81" y="1825624"/>
            <a:ext cx="11753711" cy="49022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Injection is the </a:t>
            </a:r>
            <a:r>
              <a:rPr lang="en-US" b="1" i="1" dirty="0" smtClean="0"/>
              <a:t>most common </a:t>
            </a:r>
            <a:r>
              <a:rPr lang="en-US" dirty="0" smtClean="0"/>
              <a:t>type of security vulnerability</a:t>
            </a:r>
          </a:p>
          <a:p>
            <a:pPr lvl="1"/>
            <a:r>
              <a:rPr lang="en-US" dirty="0"/>
              <a:t>See Top 10 from </a:t>
            </a:r>
            <a:r>
              <a:rPr lang="en-US" i="1" dirty="0" smtClean="0"/>
              <a:t>www.owasp.org</a:t>
            </a:r>
          </a:p>
          <a:p>
            <a:r>
              <a:rPr lang="en-US" dirty="0" smtClean="0"/>
              <a:t>Problem: creating SQL commands by concatenating string </a:t>
            </a:r>
            <a:r>
              <a:rPr lang="en-US" i="1" dirty="0" smtClean="0"/>
              <a:t>without</a:t>
            </a:r>
            <a:r>
              <a:rPr lang="en-US" dirty="0" smtClean="0"/>
              <a:t> sanitizing user inputs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alter the structure of the SQL queries</a:t>
            </a:r>
          </a:p>
          <a:p>
            <a:pPr lvl="1"/>
            <a:r>
              <a:rPr lang="en-US" dirty="0" smtClean="0"/>
              <a:t>non-escaped single quote </a:t>
            </a:r>
            <a:r>
              <a:rPr lang="en-US" b="1" dirty="0" smtClean="0"/>
              <a:t>‘</a:t>
            </a:r>
            <a:r>
              <a:rPr lang="en-US" dirty="0" smtClean="0"/>
              <a:t> was the problem in previous example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the same kind of issue as in XSS </a:t>
            </a:r>
            <a:r>
              <a:rPr lang="en-US" dirty="0" smtClean="0"/>
              <a:t>attacks </a:t>
            </a:r>
          </a:p>
          <a:p>
            <a:r>
              <a:rPr lang="en-US" dirty="0" smtClean="0"/>
              <a:t>SQL Injection allows attackers to access </a:t>
            </a:r>
            <a:r>
              <a:rPr lang="en-US" dirty="0"/>
              <a:t>data </a:t>
            </a:r>
            <a:r>
              <a:rPr lang="en-US" dirty="0" smtClean="0"/>
              <a:t>without authorization by either turning </a:t>
            </a:r>
            <a:r>
              <a:rPr lang="en-US" dirty="0"/>
              <a:t>the WHERE clauses into </a:t>
            </a:r>
            <a:r>
              <a:rPr lang="en-US" dirty="0" smtClean="0"/>
              <a:t>tautologies, or turn them in non-executed comments (</a:t>
            </a:r>
            <a:r>
              <a:rPr lang="en-US" b="1" dirty="0" smtClean="0"/>
              <a:t>--</a:t>
            </a:r>
            <a:r>
              <a:rPr 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7195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709738"/>
            <a:ext cx="11912600" cy="2852737"/>
          </a:xfrm>
        </p:spPr>
        <p:txBody>
          <a:bodyPr>
            <a:noAutofit/>
          </a:bodyPr>
          <a:lstStyle/>
          <a:p>
            <a:r>
              <a:rPr lang="en-US" sz="7200" b="1" dirty="0"/>
              <a:t>NEVER TRUST USER INPUTS!!!</a:t>
            </a:r>
            <a:br>
              <a:rPr lang="en-US" sz="7200" b="1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9297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Sanitize/Escape Inputs!</a:t>
            </a:r>
            <a:endParaRPr lang="en-US" dirty="0"/>
          </a:p>
        </p:txBody>
      </p:sp>
      <p:pic>
        <p:nvPicPr>
          <p:cNvPr id="1026" name="Picture 2" descr="Exploits of a M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3" y="2227065"/>
            <a:ext cx="11673053" cy="35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8182" y="6169413"/>
            <a:ext cx="23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325796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9891</TotalTime>
  <Words>1776</Words>
  <Application>Microsoft Office PowerPoint</Application>
  <PresentationFormat>Widescreen</PresentationFormat>
  <Paragraphs>186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TK2100: Informasjonssikkerhet  Lesson 11: SQLi and Passwords</vt:lpstr>
      <vt:lpstr>Goals</vt:lpstr>
      <vt:lpstr>SQL Injection</vt:lpstr>
      <vt:lpstr>Database Access</vt:lpstr>
      <vt:lpstr>Example: Login</vt:lpstr>
      <vt:lpstr>SQL Injection: Tautologies</vt:lpstr>
      <vt:lpstr>SQL Injection: Cont.</vt:lpstr>
      <vt:lpstr>NEVER TRUST USER INPUTS!!! </vt:lpstr>
      <vt:lpstr>Always Sanitize/Escape Inputs!</vt:lpstr>
      <vt:lpstr>What info to steal?</vt:lpstr>
      <vt:lpstr>Passwords</vt:lpstr>
      <vt:lpstr>Passwords</vt:lpstr>
      <vt:lpstr>Password Storage</vt:lpstr>
      <vt:lpstr>PowerPoint Presentation</vt:lpstr>
      <vt:lpstr>NEVER SAVE A PASSWORD IN CLEAR TEXT!!!</vt:lpstr>
      <vt:lpstr>Hash Functions</vt:lpstr>
      <vt:lpstr>PowerPoint Presentation</vt:lpstr>
      <vt:lpstr>Login with Hashed Passwords</vt:lpstr>
      <vt:lpstr>PowerPoint Presentation</vt:lpstr>
      <vt:lpstr>Salted Passwords</vt:lpstr>
      <vt:lpstr>PowerPoint Presentation</vt:lpstr>
      <vt:lpstr>Pepper</vt:lpstr>
      <vt:lpstr>Hash Function Speed</vt:lpstr>
      <vt:lpstr>Implications of Hashing</vt:lpstr>
      <vt:lpstr>Password Recovery</vt:lpstr>
      <vt:lpstr>Failed Login</vt:lpstr>
      <vt:lpstr>Cont.</vt:lpstr>
      <vt:lpstr>Logging HTTP(S) Requests</vt:lpstr>
      <vt:lpstr>Passwords in logs not hashed!!!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543</cp:revision>
  <cp:lastPrinted>2018-01-15T20:28:34Z</cp:lastPrinted>
  <dcterms:created xsi:type="dcterms:W3CDTF">2017-12-10T14:32:25Z</dcterms:created>
  <dcterms:modified xsi:type="dcterms:W3CDTF">2018-05-04T07:55:19Z</dcterms:modified>
</cp:coreProperties>
</file>